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5"/>
  </p:notesMasterIdLst>
  <p:sldIdLst>
    <p:sldId id="258" r:id="rId2"/>
    <p:sldId id="262" r:id="rId3"/>
    <p:sldId id="267" r:id="rId4"/>
    <p:sldId id="268" r:id="rId5"/>
    <p:sldId id="305" r:id="rId6"/>
    <p:sldId id="354" r:id="rId7"/>
    <p:sldId id="306" r:id="rId8"/>
    <p:sldId id="307" r:id="rId9"/>
    <p:sldId id="308" r:id="rId10"/>
    <p:sldId id="309" r:id="rId11"/>
    <p:sldId id="310" r:id="rId12"/>
    <p:sldId id="311" r:id="rId13"/>
    <p:sldId id="283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2" r:id="rId23"/>
    <p:sldId id="323" r:id="rId24"/>
    <p:sldId id="324" r:id="rId25"/>
    <p:sldId id="325" r:id="rId26"/>
    <p:sldId id="327" r:id="rId27"/>
    <p:sldId id="328" r:id="rId28"/>
    <p:sldId id="329" r:id="rId29"/>
    <p:sldId id="330" r:id="rId30"/>
    <p:sldId id="331" r:id="rId31"/>
    <p:sldId id="332" r:id="rId32"/>
    <p:sldId id="335" r:id="rId33"/>
    <p:sldId id="333" r:id="rId34"/>
    <p:sldId id="334" r:id="rId35"/>
    <p:sldId id="337" r:id="rId36"/>
    <p:sldId id="336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04" r:id="rId54"/>
  </p:sldIdLst>
  <p:sldSz cx="12192000" cy="6858000"/>
  <p:notesSz cx="6858000" cy="9144000"/>
  <p:embeddedFontLst>
    <p:embeddedFont>
      <p:font typeface="Cambria" panose="02040503050406030204" pitchFamily="18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650" autoAdjust="0"/>
    <p:restoredTop sz="96279" autoAdjust="0"/>
  </p:normalViewPr>
  <p:slideViewPr>
    <p:cSldViewPr snapToGrid="0">
      <p:cViewPr varScale="1">
        <p:scale>
          <a:sx n="125" d="100"/>
          <a:sy n="125" d="100"/>
        </p:scale>
        <p:origin x="7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75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374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80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70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996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09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54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68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42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236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729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80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236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755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6875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317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910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313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05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488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927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454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167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886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3947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829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354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4244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54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651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318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92005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860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78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69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820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823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9483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90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6914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7862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86198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436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37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50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917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with image">
  <p:cSld name="Sidebar with imag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457200" y="1700783"/>
            <a:ext cx="4114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2"/>
          </p:nvPr>
        </p:nvSpPr>
        <p:spPr>
          <a:xfrm>
            <a:off x="457201" y="5876091"/>
            <a:ext cx="411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>
            <a:spLocks noGrp="1"/>
          </p:cNvSpPr>
          <p:nvPr>
            <p:ph type="pic" idx="3"/>
          </p:nvPr>
        </p:nvSpPr>
        <p:spPr>
          <a:xfrm>
            <a:off x="4919575" y="1695325"/>
            <a:ext cx="7272600" cy="51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6" r:id="rId8"/>
    <p:sldLayoutId id="2147483669" r:id="rId9"/>
    <p:sldLayoutId id="2147483672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1:  Introduction, Data Types, Operators, Variables,  Constants, Typecasts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June 10,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Not an operating system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An environment in which programs run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Resides at a layer between operating system and other applications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Offers multilanguage independence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One application can be written in more than one language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Includes over 2,500 reusable types (classes)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Enables creation of dynamic Web pages and Web services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Scalable component development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 err="1"/>
              <a:t>.Net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421214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Many compilers targeting the .NET platform are available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C# was used most heavily for development of the .NET Framework class libraries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C#, in conjunction with the .NET Framework classes, offers an exciting vehicle to incorporate and use emerging Web standards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C# is object-oriented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In 2001, the European Computer Manufacturers Association (ECMA) General Assembly ratified C# and its common language infrastructure (CLI) specifications into international standards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C# Relationship to .NET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1515819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Web applications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Windows graphical user interface (GUI) applications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Console-based applications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Class libraries and stand-alone components (.</a:t>
            </a:r>
            <a:r>
              <a:rPr lang="en-US" dirty="0" err="1"/>
              <a:t>dlls</a:t>
            </a:r>
            <a:r>
              <a:rPr lang="en-US" dirty="0"/>
              <a:t>), smart device applications, and services can also be created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Types of Applications Developed with C#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232622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Applications</a:t>
            </a:r>
            <a:endParaRPr dirty="0"/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C# was designed with the Internet applications in mind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Can quickly build applications that run on the Web with C#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Using Web Forms: part of ASP.NET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050506" y="5774760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Web Application written using C#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  <p:pic>
        <p:nvPicPr>
          <p:cNvPr id="10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44B3119-2773-465B-8DD8-0D1AE5C951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" b="28"/>
          <a:stretch/>
        </p:blipFill>
        <p:spPr bwMode="auto">
          <a:xfrm>
            <a:off x="5867398" y="676885"/>
            <a:ext cx="4790847" cy="498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Windows Applications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Applications designed for the desktop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Designed for a single platform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Use classes from </a:t>
            </a:r>
            <a:r>
              <a:rPr lang="en-US" dirty="0" err="1"/>
              <a:t>System.Windows.Form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Applications can include menus, pictures, drop-down controls, buttons, textboxes, and labels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Use drag-and-drop feature of Visual Studio</a:t>
            </a:r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050506" y="6060775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Windows Application written using C#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  <p:pic>
        <p:nvPicPr>
          <p:cNvPr id="11" name="Picture 13" descr="Fig02">
            <a:extLst>
              <a:ext uri="{FF2B5EF4-FFF2-40B4-BE49-F238E27FC236}">
                <a16:creationId xmlns:a16="http://schemas.microsoft.com/office/drawing/2014/main" id="{153B59E0-27F0-4262-BC72-573DA4C45CFC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" b="2861"/>
          <a:stretch>
            <a:fillRect/>
          </a:stretch>
        </p:blipFill>
        <p:spPr bwMode="auto">
          <a:xfrm>
            <a:off x="5176705" y="1163193"/>
            <a:ext cx="6566484" cy="466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38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Console Applications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Normally send requests to the operating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Display text on the command console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Easiest to create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Simplest approach to learning software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Minimal overhead for input and output of data </a:t>
            </a:r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486156" y="4857617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Output from the First C# Program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  <p:pic>
        <p:nvPicPr>
          <p:cNvPr id="10" name="Picture 18" descr="Fig02">
            <a:extLst>
              <a:ext uri="{FF2B5EF4-FFF2-40B4-BE49-F238E27FC236}">
                <a16:creationId xmlns:a16="http://schemas.microsoft.com/office/drawing/2014/main" id="{C45FB5DA-19A5-4D7C-A86B-0090E19CFB2E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" r="25210"/>
          <a:stretch/>
        </p:blipFill>
        <p:spPr bwMode="auto">
          <a:xfrm>
            <a:off x="5579662" y="1839829"/>
            <a:ext cx="6002737" cy="281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8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Elements of a C# Program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830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 algn="ctr">
              <a:buSzPts val="1600"/>
              <a:buNone/>
            </a:pP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line 1   // This is traditionally the first program written.</a:t>
            </a: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Like making a note to yourself or readers of your program </a:t>
            </a:r>
          </a:p>
          <a:p>
            <a:pPr marL="692150" lvl="1">
              <a:buSzPts val="1600"/>
            </a:pPr>
            <a:r>
              <a:rPr lang="en-US" dirty="0"/>
              <a:t>Not considered instructions to the computer </a:t>
            </a:r>
          </a:p>
          <a:p>
            <a:pPr marL="692150" lvl="1">
              <a:buSzPts val="1600"/>
            </a:pPr>
            <a:r>
              <a:rPr lang="en-US" dirty="0"/>
              <a:t>Not checked for rule violations  </a:t>
            </a:r>
          </a:p>
          <a:p>
            <a:pPr marL="692150" lvl="1">
              <a:buSzPts val="1600"/>
            </a:pPr>
            <a:r>
              <a:rPr lang="en-US" dirty="0"/>
              <a:t>Document what the program statements are doing</a:t>
            </a:r>
          </a:p>
          <a:p>
            <a:pPr marL="692150" lvl="1">
              <a:buSzPts val="1600"/>
            </a:pPr>
            <a:r>
              <a:rPr lang="en-US" dirty="0"/>
              <a:t>Make the code more readable</a:t>
            </a:r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r>
              <a:rPr lang="en-US" dirty="0"/>
              <a:t>Three types of commenting syntax</a:t>
            </a:r>
          </a:p>
          <a:p>
            <a:pPr marL="1149350" lvl="2">
              <a:buSzPts val="1600"/>
            </a:pPr>
            <a:r>
              <a:rPr lang="en-US" dirty="0"/>
              <a:t>Inline comments</a:t>
            </a:r>
          </a:p>
          <a:p>
            <a:pPr marL="1149350" lvl="2">
              <a:buSzPts val="1600"/>
            </a:pPr>
            <a:r>
              <a:rPr lang="en-US" dirty="0"/>
              <a:t>Multiline comments</a:t>
            </a:r>
          </a:p>
          <a:p>
            <a:pPr marL="1149350" lvl="2">
              <a:buSzPts val="1600"/>
            </a:pPr>
            <a:r>
              <a:rPr lang="en-US" dirty="0"/>
              <a:t>XML documentation comments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Comments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 algn="ctr">
              <a:buSzPts val="1600"/>
              <a:buNone/>
            </a:pP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line 1   // This is traditionally the first program written.</a:t>
            </a: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Indicated by two forward slashes 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dirty="0"/>
              <a:t>)</a:t>
            </a:r>
          </a:p>
          <a:p>
            <a:pPr marL="635000" lvl="1" indent="-285750">
              <a:buSzPts val="1600"/>
            </a:pPr>
            <a:r>
              <a:rPr lang="en-US" dirty="0"/>
              <a:t>Considered a one-line comment </a:t>
            </a:r>
          </a:p>
          <a:p>
            <a:pPr marL="635000" lvl="1" indent="-285750">
              <a:buSzPts val="1600"/>
            </a:pPr>
            <a:r>
              <a:rPr lang="en-US" dirty="0"/>
              <a:t>Everything to the right of the slashes ignored by the compiler </a:t>
            </a:r>
          </a:p>
          <a:p>
            <a:pPr marL="635000" lvl="1" indent="-285750">
              <a:buSzPts val="1600"/>
            </a:pPr>
            <a:r>
              <a:rPr lang="en-US" dirty="0"/>
              <a:t>Carriage return (Enter) ends the comment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Inline Comments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3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Forward slash followed by an asterisk 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r>
              <a:rPr lang="en-US" dirty="0"/>
              <a:t>) marks the beginning</a:t>
            </a:r>
          </a:p>
          <a:p>
            <a:pPr marL="635000" lvl="1" indent="-285750">
              <a:buSzPts val="1600"/>
            </a:pPr>
            <a:r>
              <a:rPr lang="en-US" dirty="0"/>
              <a:t>Opposite pattern 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r>
              <a:rPr lang="en-US" dirty="0"/>
              <a:t>) marks the end</a:t>
            </a:r>
          </a:p>
          <a:p>
            <a:pPr marL="635000" lvl="1" indent="-285750">
              <a:buSzPts val="1600"/>
            </a:pPr>
            <a:r>
              <a:rPr lang="en-US" dirty="0"/>
              <a:t>Also called block comments 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  <a:p>
            <a:pPr marL="349250" lvl="1" indent="0">
              <a:buSzPts val="1600"/>
              <a:buNone/>
            </a:pP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/*  This is the beginning of a block multiline comment. It can go on for several lines or just be on a single line. No additional symbols are needed after the beginning two characters. Notice there is no space placed between the two characters. To end the comment, use the following symbols. */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Multiline Comments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8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the steps of software development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Explore different programming methodologies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aware of how C# and .NET evolved and fit together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why C# is being used today for software development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Explore the relationship between classes, objects, and types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Explore different data types (</a:t>
            </a:r>
            <a:r>
              <a:rPr lang="en-US" altLang="en-US" dirty="0">
                <a:solidFill>
                  <a:schemeClr val="accent3"/>
                </a:solidFill>
              </a:rPr>
              <a:t>pre-defined, integral, floating-point, decimal, string, Boolean and user-define</a:t>
            </a:r>
            <a:r>
              <a:rPr lang="en-US" altLang="en-US" sz="1800" dirty="0"/>
              <a:t>)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Work with </a:t>
            </a:r>
            <a:r>
              <a:rPr lang="en-US" altLang="en-US" dirty="0">
                <a:solidFill>
                  <a:schemeClr val="accent3"/>
                </a:solidFill>
              </a:rPr>
              <a:t>constants, operators, typecast</a:t>
            </a:r>
          </a:p>
          <a:p>
            <a:pPr marL="517525" indent="-285750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assignment statements using arithmetic operators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Extensible Markup Language (XML)</a:t>
            </a:r>
          </a:p>
          <a:p>
            <a:pPr marL="635000" lvl="1" indent="-285750">
              <a:buSzPts val="1600"/>
            </a:pPr>
            <a:r>
              <a:rPr lang="en-US" dirty="0"/>
              <a:t>Markup language that provides a format for describing data using tags </a:t>
            </a:r>
          </a:p>
          <a:p>
            <a:pPr marL="635000" lvl="1" indent="-285750">
              <a:buSzPts val="1600"/>
            </a:pPr>
            <a:r>
              <a:rPr lang="en-US" dirty="0"/>
              <a:t>Similar to HTML tags</a:t>
            </a:r>
          </a:p>
          <a:p>
            <a:pPr marL="635000" lvl="1" indent="-285750">
              <a:buSzPts val="1600"/>
            </a:pPr>
            <a:r>
              <a:rPr lang="en-US" dirty="0"/>
              <a:t>Three forward slashes (</a:t>
            </a:r>
            <a:r>
              <a:rPr 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///</a:t>
            </a:r>
            <a:r>
              <a:rPr lang="en-US" dirty="0"/>
              <a:t>) mark beginning of comment</a:t>
            </a:r>
          </a:p>
          <a:p>
            <a:pPr marL="635000" lvl="1" indent="-285750">
              <a:buSzPts val="1600"/>
            </a:pPr>
            <a:r>
              <a:rPr lang="en-US" dirty="0"/>
              <a:t>Advanced documentation technique used for XML-style comments </a:t>
            </a:r>
          </a:p>
          <a:p>
            <a:pPr marL="635000" lvl="1" indent="-285750">
              <a:buSzPts val="1600"/>
            </a:pPr>
            <a:r>
              <a:rPr lang="en-US" dirty="0"/>
              <a:t>Compiler generates XML documentation from them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1485900" lvl="3" indent="0">
              <a:buNone/>
            </a:pP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/// &lt;summary&gt;</a:t>
            </a:r>
          </a:p>
          <a:p>
            <a:pPr marL="1485900" lvl="3" indent="0">
              <a:buNone/>
            </a:pP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/// This property always returns a value.</a:t>
            </a:r>
          </a:p>
          <a:p>
            <a:pPr marL="1485900" lvl="3" indent="0">
              <a:buNone/>
            </a:pP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Proxima Nova"/>
              </a:rPr>
              <a:t>/// &lt;/summary&gt;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XML Documentation Comments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75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Permits use of classes found in specific namespaces without having to qualify them</a:t>
            </a:r>
          </a:p>
          <a:p>
            <a:pPr marL="635000" lvl="1" indent="-285750">
              <a:buSzPts val="1600"/>
            </a:pPr>
            <a:r>
              <a:rPr lang="en-US" dirty="0"/>
              <a:t>Framework class library</a:t>
            </a:r>
          </a:p>
          <a:p>
            <a:pPr marL="635000" lvl="1" indent="-285750">
              <a:buSzPts val="1600"/>
            </a:pPr>
            <a:r>
              <a:rPr lang="en-US" dirty="0"/>
              <a:t>Over 2,000 classes included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Syntax</a:t>
            </a:r>
          </a:p>
          <a:p>
            <a:pPr marL="1092200" lvl="2" indent="-285750">
              <a:buSzPts val="16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namespaceIdentifier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using Directive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685CA-AC62-4ED8-A778-622E5F57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35" y="3429000"/>
            <a:ext cx="6233525" cy="201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7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namespace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Namespaces provide scope for the names defined within the group </a:t>
            </a:r>
          </a:p>
          <a:p>
            <a:pPr marL="635000" lvl="1" indent="-285750">
              <a:buSzPts val="1600"/>
            </a:pPr>
            <a:r>
              <a:rPr lang="en-US" dirty="0"/>
              <a:t>Groups semantically related types under a single umbrella </a:t>
            </a:r>
          </a:p>
          <a:p>
            <a:pPr marL="635000" lvl="1" indent="-285750">
              <a:buSzPts val="1600"/>
            </a:pPr>
            <a:r>
              <a:rPr lang="en-U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dirty="0"/>
              <a:t>: most important and frequently used namespace</a:t>
            </a:r>
          </a:p>
          <a:p>
            <a:pPr marL="635000" lvl="1" indent="-285750">
              <a:buSzPts val="1600"/>
            </a:pPr>
            <a:r>
              <a:rPr lang="en-US" dirty="0"/>
              <a:t>Can define your own namespace</a:t>
            </a:r>
          </a:p>
          <a:p>
            <a:pPr marL="635000" lvl="1" indent="-285750">
              <a:buSzPts val="1600"/>
            </a:pPr>
            <a:r>
              <a:rPr lang="en-US" dirty="0"/>
              <a:t>Each namespace enclosed in curly braces: { } </a:t>
            </a:r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486156" y="4857617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Output from the First C# Program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7834426-4C7B-4F46-AB88-EF1A504B2BE2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809" r="1809"/>
          <a:stretch>
            <a:fillRect/>
          </a:stretch>
        </p:blipFill>
        <p:spPr>
          <a:xfrm>
            <a:off x="4908921" y="1695450"/>
            <a:ext cx="7272337" cy="5162550"/>
          </a:xfrm>
          <a:prstGeom prst="rect">
            <a:avLst/>
          </a:prstGeom>
        </p:spPr>
      </p:pic>
      <p:sp>
        <p:nvSpPr>
          <p:cNvPr id="12" name="AutoShape 12">
            <a:extLst>
              <a:ext uri="{FF2B5EF4-FFF2-40B4-BE49-F238E27FC236}">
                <a16:creationId xmlns:a16="http://schemas.microsoft.com/office/drawing/2014/main" id="{2535A274-47F4-4634-9B2E-8AAF2D1E2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5954" y="473694"/>
            <a:ext cx="2725545" cy="906779"/>
          </a:xfrm>
          <a:prstGeom prst="wedgeEllipseCallout">
            <a:avLst>
              <a:gd name="adj1" fmla="val -17098"/>
              <a:gd name="adj2" fmla="val 11334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400" dirty="0"/>
              <a:t>Predefined namespace (System)– part of .NET FCL</a:t>
            </a:r>
          </a:p>
        </p:txBody>
      </p:sp>
      <p:sp>
        <p:nvSpPr>
          <p:cNvPr id="13" name="AutoShape 15">
            <a:extLst>
              <a:ext uri="{FF2B5EF4-FFF2-40B4-BE49-F238E27FC236}">
                <a16:creationId xmlns:a16="http://schemas.microsoft.com/office/drawing/2014/main" id="{DC3EC6EE-BA63-4B52-9F1E-D29E433D2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412" y="5060794"/>
            <a:ext cx="2513205" cy="914400"/>
          </a:xfrm>
          <a:prstGeom prst="wedgeEllipseCallout">
            <a:avLst>
              <a:gd name="adj1" fmla="val 172929"/>
              <a:gd name="adj2" fmla="val 35245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600" dirty="0"/>
              <a:t>Body of user defined namespace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34385FB-F59F-4314-AD1A-0801B1FCE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165" y="4237568"/>
            <a:ext cx="2506980" cy="865307"/>
          </a:xfrm>
          <a:prstGeom prst="wedgeEllipseCallout">
            <a:avLst>
              <a:gd name="adj1" fmla="val -67146"/>
              <a:gd name="adj2" fmla="val -51192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600" dirty="0"/>
              <a:t>User defined namespace</a:t>
            </a:r>
          </a:p>
        </p:txBody>
      </p:sp>
    </p:spTree>
    <p:extLst>
      <p:ext uri="{BB962C8B-B14F-4D97-AF65-F5344CB8AC3E}">
        <p14:creationId xmlns:p14="http://schemas.microsoft.com/office/powerpoint/2010/main" val="3920781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346166" y="1242377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Building block of object-oriented program </a:t>
            </a:r>
          </a:p>
          <a:p>
            <a:pPr marL="635000" lvl="1" indent="-285750">
              <a:buSzPts val="1600"/>
            </a:pPr>
            <a:r>
              <a:rPr lang="en-US" dirty="0"/>
              <a:t>Everything in C# is designed around a class</a:t>
            </a:r>
          </a:p>
          <a:p>
            <a:pPr marL="635000" lvl="1" indent="-285750">
              <a:buSzPts val="1600"/>
            </a:pPr>
            <a:r>
              <a:rPr lang="en-US" dirty="0"/>
              <a:t>Every program must have at least one class</a:t>
            </a:r>
          </a:p>
          <a:p>
            <a:pPr marL="635000" lvl="1" indent="-285750">
              <a:buSzPts val="1600"/>
            </a:pPr>
            <a:r>
              <a:rPr lang="en-US" dirty="0"/>
              <a:t>Classes define a category, or type, of object</a:t>
            </a:r>
          </a:p>
          <a:p>
            <a:pPr marL="635000" lvl="1" indent="-285750">
              <a:buSzPts val="1600"/>
            </a:pPr>
            <a:r>
              <a:rPr lang="en-US" dirty="0"/>
              <a:t>Every class is named</a:t>
            </a:r>
          </a:p>
          <a:p>
            <a:pPr marL="635000" lvl="1" indent="-285750">
              <a:buSzPts val="1600"/>
            </a:pPr>
            <a:r>
              <a:rPr lang="en-US" dirty="0"/>
              <a:t>Define class members within curly braces</a:t>
            </a:r>
          </a:p>
          <a:p>
            <a:pPr marL="635000" lvl="1" indent="-285750">
              <a:buSzPts val="1600"/>
            </a:pPr>
            <a:r>
              <a:rPr lang="en-US" dirty="0"/>
              <a:t>Include data members</a:t>
            </a:r>
          </a:p>
          <a:p>
            <a:pPr marL="635000" lvl="1" indent="-285750">
              <a:buSzPts val="1600"/>
            </a:pPr>
            <a:r>
              <a:rPr lang="en-US" dirty="0"/>
              <a:t>Stores values associated with the state of the class </a:t>
            </a:r>
          </a:p>
          <a:p>
            <a:pPr marL="635000" lvl="1" indent="-285750">
              <a:buSzPts val="1600"/>
            </a:pPr>
            <a:r>
              <a:rPr lang="en-US" dirty="0"/>
              <a:t>Include method members </a:t>
            </a:r>
          </a:p>
          <a:p>
            <a:pPr marL="635000" lvl="1" indent="-285750">
              <a:buSzPts val="1600"/>
            </a:pPr>
            <a:r>
              <a:rPr lang="en-US" dirty="0"/>
              <a:t>Performs some behavior of the class</a:t>
            </a:r>
          </a:p>
          <a:p>
            <a:pPr marL="635000" lvl="1" indent="-285750">
              <a:buSzPts val="1600"/>
            </a:pPr>
            <a:r>
              <a:rPr lang="en-US" dirty="0"/>
              <a:t>Can call predefined classes’ methods</a:t>
            </a:r>
          </a:p>
          <a:p>
            <a:pPr marL="1092200" lvl="2" indent="-285750"/>
            <a:r>
              <a:rPr lang="en-US" dirty="0"/>
              <a:t>Main( )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486156" y="4857617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Output from the First C# Program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ED32F70-4EF0-4890-8C6F-F2EBE025E03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1809" r="6667"/>
          <a:stretch/>
        </p:blipFill>
        <p:spPr>
          <a:xfrm>
            <a:off x="4919663" y="1224532"/>
            <a:ext cx="6905737" cy="5162550"/>
          </a:xfrm>
          <a:prstGeom prst="rect">
            <a:avLst/>
          </a:prstGeom>
        </p:spPr>
      </p:pic>
      <p:sp>
        <p:nvSpPr>
          <p:cNvPr id="16" name="AutoShape 6">
            <a:extLst>
              <a:ext uri="{FF2B5EF4-FFF2-40B4-BE49-F238E27FC236}">
                <a16:creationId xmlns:a16="http://schemas.microsoft.com/office/drawing/2014/main" id="{709AF4DD-AB94-4CF1-A6C3-02CF6A79F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3436" y="5453750"/>
            <a:ext cx="2057400" cy="1219200"/>
          </a:xfrm>
          <a:prstGeom prst="wedgeEllipseCallout">
            <a:avLst>
              <a:gd name="adj1" fmla="val -37815"/>
              <a:gd name="adj2" fmla="val -93619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dirty="0"/>
              <a:t>User defined class</a:t>
            </a:r>
          </a:p>
        </p:txBody>
      </p:sp>
    </p:spTree>
    <p:extLst>
      <p:ext uri="{BB962C8B-B14F-4D97-AF65-F5344CB8AC3E}">
        <p14:creationId xmlns:p14="http://schemas.microsoft.com/office/powerpoint/2010/main" val="85653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Main()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346166" y="1242377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“Entry point” for all applications </a:t>
            </a:r>
          </a:p>
          <a:p>
            <a:pPr marL="635000" lvl="1" indent="-285750">
              <a:buSzPts val="1600"/>
            </a:pPr>
            <a:r>
              <a:rPr lang="en-US" dirty="0"/>
              <a:t>Where the program begins execution </a:t>
            </a:r>
          </a:p>
          <a:p>
            <a:pPr marL="635000" lvl="1" indent="-285750">
              <a:buSzPts val="1600"/>
            </a:pPr>
            <a:r>
              <a:rPr lang="en-US" dirty="0"/>
              <a:t>Execution ends after last statement in Main( )</a:t>
            </a:r>
          </a:p>
          <a:p>
            <a:pPr marL="635000" lvl="1" indent="-285750">
              <a:buSzPts val="1600"/>
            </a:pPr>
            <a:r>
              <a:rPr lang="en-US" dirty="0"/>
              <a:t>Can be placed anywhere inside the class definition</a:t>
            </a:r>
          </a:p>
          <a:p>
            <a:pPr marL="635000" lvl="1" indent="-285750">
              <a:buSzPts val="1600"/>
            </a:pPr>
            <a:r>
              <a:rPr lang="en-US" dirty="0"/>
              <a:t>Applications must have one Main( ) method</a:t>
            </a:r>
          </a:p>
          <a:p>
            <a:pPr marL="635000" lvl="1" indent="-285750">
              <a:buSzPts val="1600"/>
            </a:pPr>
            <a:r>
              <a:rPr lang="en-US" dirty="0"/>
              <a:t>Begins with uppercase character</a:t>
            </a:r>
          </a:p>
          <a:p>
            <a:pPr marL="635000" lvl="1" indent="-285750">
              <a:buSzPts val="1600"/>
            </a:pPr>
            <a:r>
              <a:rPr lang="en-US" dirty="0"/>
              <a:t>Enclosed in curly braces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553" name="Google Shape;553;p64"/>
          <p:cNvSpPr txBox="1">
            <a:spLocks noGrp="1"/>
          </p:cNvSpPr>
          <p:nvPr>
            <p:ph type="body" idx="2"/>
          </p:nvPr>
        </p:nvSpPr>
        <p:spPr>
          <a:xfrm>
            <a:off x="7486156" y="4857617"/>
            <a:ext cx="2189747" cy="406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Output from the First C# Program</a:t>
            </a: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lang="en-PH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91F6C1C-843A-4CCC-B62E-B8941F4EC58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-546" r="-149"/>
          <a:stretch/>
        </p:blipFill>
        <p:spPr>
          <a:xfrm>
            <a:off x="4876801" y="2142039"/>
            <a:ext cx="6817894" cy="4000963"/>
          </a:xfrm>
          <a:prstGeom prst="rect">
            <a:avLst/>
          </a:prstGeom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C09EF4A2-0D93-4B30-BE8B-DFC8B9F1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130" y="5409649"/>
            <a:ext cx="2057400" cy="1219200"/>
          </a:xfrm>
          <a:prstGeom prst="wedgeEllipseCallout">
            <a:avLst>
              <a:gd name="adj1" fmla="val -74531"/>
              <a:gd name="adj2" fmla="val -55380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dirty="0"/>
              <a:t>Main() method body</a:t>
            </a:r>
          </a:p>
        </p:txBody>
      </p:sp>
    </p:spTree>
    <p:extLst>
      <p:ext uri="{BB962C8B-B14F-4D97-AF65-F5344CB8AC3E}">
        <p14:creationId xmlns:p14="http://schemas.microsoft.com/office/powerpoint/2010/main" val="93968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Calls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346166" y="1702266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Program statements</a:t>
            </a:r>
          </a:p>
          <a:p>
            <a:pPr marL="635000" lvl="1" indent="-285750">
              <a:buSzPts val="1600"/>
            </a:pPr>
            <a:r>
              <a:rPr lang="en-US" dirty="0"/>
              <a:t>WriteLine( ) → member of the Console class</a:t>
            </a:r>
          </a:p>
          <a:p>
            <a:pPr marL="635000" lvl="1" indent="-285750">
              <a:buSzPts val="1600"/>
            </a:pPr>
            <a:r>
              <a:rPr lang="en-US" dirty="0"/>
              <a:t>Main( ) invoking WriteLine( ) method</a:t>
            </a:r>
          </a:p>
          <a:p>
            <a:pPr marL="635000" lvl="1" indent="-285750">
              <a:buSzPts val="1600"/>
            </a:pPr>
            <a:r>
              <a:rPr lang="en-US" dirty="0"/>
              <a:t>Member of Console class</a:t>
            </a:r>
          </a:p>
          <a:p>
            <a:pPr marL="635000" lvl="1" indent="-285750">
              <a:buSzPts val="1600"/>
            </a:pPr>
            <a:r>
              <a:rPr lang="en-US" dirty="0"/>
              <a:t>Method call ends in semicolon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E4025A-950C-44E0-89A2-55B90793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555" y="2337826"/>
            <a:ext cx="5334744" cy="4667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2D99D5-1CD6-494E-ADA6-296A914FC85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5621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Write ( ) → Member of Console class</a:t>
            </a:r>
          </a:p>
          <a:p>
            <a:pPr marL="635000" lvl="1" indent="-285750">
              <a:buSzPts val="1600"/>
            </a:pPr>
            <a:r>
              <a:rPr lang="en-US" dirty="0"/>
              <a:t>Argument(s) enclosed in double quotes inside (  )</a:t>
            </a:r>
          </a:p>
          <a:p>
            <a:pPr marL="635000" lvl="1" indent="-285750">
              <a:buSzPts val="1600"/>
            </a:pPr>
            <a:r>
              <a:rPr lang="en-US" dirty="0"/>
              <a:t>“Hello World!” is the method’s argument</a:t>
            </a:r>
          </a:p>
          <a:p>
            <a:pPr marL="635000" lvl="1" indent="-285750">
              <a:buSzPts val="1600"/>
            </a:pPr>
            <a:r>
              <a:rPr lang="en-US" dirty="0"/>
              <a:t>“Hello World!” is string argument</a:t>
            </a:r>
          </a:p>
          <a:p>
            <a:pPr marL="635000" lvl="1" indent="-285750">
              <a:buSzPts val="1600"/>
            </a:pPr>
            <a:r>
              <a:rPr lang="en-US" dirty="0"/>
              <a:t>string of characters</a:t>
            </a:r>
          </a:p>
          <a:p>
            <a:pPr marL="635000" lvl="1" indent="-285750">
              <a:buSzPts val="1600"/>
            </a:pPr>
            <a:r>
              <a:rPr lang="en-US" dirty="0"/>
              <a:t>May be called with or without arguments</a:t>
            </a:r>
          </a:p>
          <a:p>
            <a:pPr marL="1092200" lvl="2" indent="-285750">
              <a:buSzPts val="1600"/>
            </a:pPr>
            <a:r>
              <a:rPr lang="en-US" dirty="0" err="1"/>
              <a:t>Console.WriteLine</a:t>
            </a:r>
            <a:r>
              <a:rPr lang="en-US" dirty="0"/>
              <a:t>( );</a:t>
            </a:r>
          </a:p>
          <a:p>
            <a:pPr marL="1092200" lvl="2" indent="-285750">
              <a:buSzPts val="1600"/>
            </a:pPr>
            <a:r>
              <a:rPr lang="en-US" dirty="0" err="1"/>
              <a:t>Console.WriteLine</a:t>
            </a:r>
            <a:r>
              <a:rPr lang="en-US" dirty="0"/>
              <a:t>(“WriteLine( ) is a method.”);</a:t>
            </a:r>
          </a:p>
          <a:p>
            <a:pPr marL="1092200" lvl="2" indent="-285750">
              <a:buSzPts val="1600"/>
            </a:pPr>
            <a:r>
              <a:rPr lang="en-US" dirty="0" err="1"/>
              <a:t>Console.Write</a:t>
            </a:r>
            <a:r>
              <a:rPr lang="en-US" dirty="0"/>
              <a:t>(“Main( ) is a method.”);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Program Statements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B6A6F-432E-4EE7-84DE-1F1C9C11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726" y="4489143"/>
            <a:ext cx="5334744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Read( ) accepts one character from the input device </a:t>
            </a:r>
          </a:p>
          <a:p>
            <a:pPr marL="635000" lvl="1" indent="-285750">
              <a:buSzPts val="1600"/>
            </a:pPr>
            <a:r>
              <a:rPr lang="en-US" dirty="0" err="1"/>
              <a:t>ReadLine</a:t>
            </a:r>
            <a:r>
              <a:rPr lang="en-US" dirty="0"/>
              <a:t>( ) accepts string of characters from the input device </a:t>
            </a:r>
          </a:p>
          <a:p>
            <a:pPr marL="635000" lvl="1" indent="-285750">
              <a:buSzPts val="1600"/>
            </a:pPr>
            <a:r>
              <a:rPr lang="en-US" dirty="0"/>
              <a:t>Until the enter key is pressed</a:t>
            </a:r>
          </a:p>
          <a:p>
            <a:pPr marL="635000" lvl="1" indent="-285750">
              <a:buSzPts val="1600"/>
            </a:pPr>
            <a:r>
              <a:rPr lang="en-US" dirty="0"/>
              <a:t>Write( ) does not automatically advance to next line</a:t>
            </a:r>
          </a:p>
          <a:p>
            <a:pPr marL="635000" lvl="1" indent="-285750">
              <a:buSzPts val="1600"/>
            </a:pPr>
            <a:r>
              <a:rPr lang="en-US" dirty="0"/>
              <a:t>Write(“An example\n”);</a:t>
            </a:r>
          </a:p>
          <a:p>
            <a:pPr marL="635000" lvl="1" indent="-285750">
              <a:buSzPts val="1600"/>
            </a:pPr>
            <a:r>
              <a:rPr lang="en-US" dirty="0"/>
              <a:t>Same as WriteLine(“An example”);</a:t>
            </a:r>
          </a:p>
          <a:p>
            <a:pPr marL="635000" lvl="1" indent="-285750">
              <a:buSzPts val="1600"/>
            </a:pPr>
            <a:r>
              <a:rPr lang="en-US" dirty="0"/>
              <a:t>Includes special escape sequences</a:t>
            </a:r>
          </a:p>
          <a:p>
            <a:pPr marL="635000" lvl="1" indent="-285750">
              <a:buSzPts val="1600"/>
            </a:pPr>
            <a:r>
              <a:rPr lang="en-US" dirty="0"/>
              <a:t>Special characters enclosed in double quotes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Program Statements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8" name="Picture 11" descr="Table02-1">
            <a:extLst>
              <a:ext uri="{FF2B5EF4-FFF2-40B4-BE49-F238E27FC236}">
                <a16:creationId xmlns:a16="http://schemas.microsoft.com/office/drawing/2014/main" id="{A13272ED-5446-4DCF-8B25-A4CFD3E62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1"/>
          <a:stretch/>
        </p:blipFill>
        <p:spPr bwMode="auto">
          <a:xfrm>
            <a:off x="2294880" y="3786954"/>
            <a:ext cx="7602239" cy="251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518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Relationship among C# elements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C# Elements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Elements of a C# Program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7" descr="Fig02">
            <a:extLst>
              <a:ext uri="{FF2B5EF4-FFF2-40B4-BE49-F238E27FC236}">
                <a16:creationId xmlns:a16="http://schemas.microsoft.com/office/drawing/2014/main" id="{BDD77506-C6FA-422F-BD4E-557E8653F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808" y="1625232"/>
            <a:ext cx="4898580" cy="500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60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Console Application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2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6" y="2366197"/>
            <a:ext cx="5172000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I</a:t>
            </a:r>
            <a:r>
              <a:rPr lang="en" dirty="0"/>
              <a:t>ntroduction to C#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Programming Message Example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Create Console Application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12" descr="Fig02">
            <a:extLst>
              <a:ext uri="{FF2B5EF4-FFF2-40B4-BE49-F238E27FC236}">
                <a16:creationId xmlns:a16="http://schemas.microsoft.com/office/drawing/2014/main" id="{7CEE9218-0AF9-4B09-95C8-E9817CBAA1E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99" y="1762113"/>
            <a:ext cx="5000547" cy="361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Fig02">
            <a:extLst>
              <a:ext uri="{FF2B5EF4-FFF2-40B4-BE49-F238E27FC236}">
                <a16:creationId xmlns:a16="http://schemas.microsoft.com/office/drawing/2014/main" id="{DF0F0D77-8895-4302-9336-B6DD408BD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56" y="1602599"/>
            <a:ext cx="4810125" cy="365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60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Data Types and Expressions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1433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Identifier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346166" y="1242377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Name</a:t>
            </a:r>
          </a:p>
          <a:p>
            <a:pPr marL="635000" lvl="1" indent="-285750">
              <a:buSzPts val="1600"/>
            </a:pPr>
            <a:r>
              <a:rPr lang="en-US" dirty="0"/>
              <a:t>Rules for creating an identifier</a:t>
            </a:r>
          </a:p>
          <a:p>
            <a:pPr marL="1092200" lvl="2" indent="-285750">
              <a:buSzPts val="1600"/>
            </a:pPr>
            <a:r>
              <a:rPr lang="en-US" dirty="0"/>
              <a:t>Combination of alphabetic characters (a-z and A-Z), numeric digits (0-9), and the underscore  </a:t>
            </a:r>
          </a:p>
          <a:p>
            <a:pPr marL="1092200" lvl="2" indent="-285750">
              <a:buSzPts val="1600"/>
            </a:pPr>
            <a:r>
              <a:rPr lang="en-US" dirty="0"/>
              <a:t>First character in the name may not be numeric </a:t>
            </a:r>
          </a:p>
          <a:p>
            <a:pPr marL="1092200" lvl="2" indent="-285750">
              <a:buSzPts val="1600"/>
            </a:pPr>
            <a:r>
              <a:rPr lang="en-US" dirty="0"/>
              <a:t>No embedded spaces – concatenate (append) words together </a:t>
            </a:r>
          </a:p>
          <a:p>
            <a:pPr marL="1092200" lvl="2" indent="-285750">
              <a:buSzPts val="1600"/>
            </a:pPr>
            <a:r>
              <a:rPr lang="en-US" dirty="0"/>
              <a:t>Keywords cannot be used</a:t>
            </a:r>
          </a:p>
          <a:p>
            <a:pPr marL="1092200" lvl="2" indent="-285750">
              <a:buSzPts val="1600"/>
            </a:pPr>
            <a:r>
              <a:rPr lang="en-US" dirty="0"/>
              <a:t>Use the case of the character to your advantage </a:t>
            </a:r>
          </a:p>
          <a:p>
            <a:pPr marL="1092200" lvl="2" indent="-285750">
              <a:buSzPts val="1600"/>
            </a:pPr>
            <a:r>
              <a:rPr lang="en-US" dirty="0"/>
              <a:t>Be descriptive with meaningful names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</a:p>
        </p:txBody>
      </p:sp>
      <p:pic>
        <p:nvPicPr>
          <p:cNvPr id="12" name="Picture 13" descr="Table03-1">
            <a:extLst>
              <a:ext uri="{FF2B5EF4-FFF2-40B4-BE49-F238E27FC236}">
                <a16:creationId xmlns:a16="http://schemas.microsoft.com/office/drawing/2014/main" id="{3B7057EA-4710-4E76-AB8E-A7595AC9D884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" t="7946" r="5276"/>
          <a:stretch/>
        </p:blipFill>
        <p:spPr bwMode="auto">
          <a:xfrm>
            <a:off x="4938039" y="1695344"/>
            <a:ext cx="7046752" cy="395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7EB99-0107-4BB2-8148-DEE73B3FAAE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04015" y="5629013"/>
            <a:ext cx="4114800" cy="252929"/>
          </a:xfrm>
        </p:spPr>
        <p:txBody>
          <a:bodyPr/>
          <a:lstStyle/>
          <a:p>
            <a:pPr algn="ctr"/>
            <a:r>
              <a:rPr lang="en-PH" dirty="0"/>
              <a:t>Reserved Words in C#</a:t>
            </a:r>
          </a:p>
        </p:txBody>
      </p:sp>
    </p:spTree>
    <p:extLst>
      <p:ext uri="{BB962C8B-B14F-4D97-AF65-F5344CB8AC3E}">
        <p14:creationId xmlns:p14="http://schemas.microsoft.com/office/powerpoint/2010/main" val="366591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Contextual keywords</a:t>
            </a:r>
          </a:p>
          <a:p>
            <a:pPr marL="635000" lvl="1" indent="-285750">
              <a:buSzPts val="1600"/>
            </a:pPr>
            <a:r>
              <a:rPr lang="en-US" dirty="0"/>
              <a:t>As powerful as regular keywords</a:t>
            </a:r>
          </a:p>
          <a:p>
            <a:pPr marL="635000" lvl="1" indent="-285750">
              <a:buSzPts val="1600"/>
            </a:pPr>
            <a:r>
              <a:rPr lang="en-US" dirty="0"/>
              <a:t>Contextual keywords have special meaning only when used in a specific context; other times they can be used as identifiers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Reserved Words in C#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8" name="Picture 4" descr="Table03-2">
            <a:extLst>
              <a:ext uri="{FF2B5EF4-FFF2-40B4-BE49-F238E27FC236}">
                <a16:creationId xmlns:a16="http://schemas.microsoft.com/office/drawing/2014/main" id="{916E853E-A30E-478F-9BD5-63F024D75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5"/>
          <a:stretch/>
        </p:blipFill>
        <p:spPr bwMode="auto">
          <a:xfrm>
            <a:off x="1670098" y="3033077"/>
            <a:ext cx="8382000" cy="791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81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  <a:buFont typeface="+mj-lt"/>
              <a:buAutoNum type="arabicPeriod"/>
            </a:pPr>
            <a:r>
              <a:rPr lang="en-US" dirty="0"/>
              <a:t>Pascal case</a:t>
            </a:r>
          </a:p>
          <a:p>
            <a:pPr marL="1092200" lvl="2" indent="-285750">
              <a:buSzPts val="1600"/>
            </a:pPr>
            <a:r>
              <a:rPr lang="en-US" dirty="0"/>
              <a:t>First letter of each word capitalized</a:t>
            </a:r>
          </a:p>
          <a:p>
            <a:pPr marL="1092200" lvl="2" indent="-285750">
              <a:buSzPts val="1600"/>
            </a:pPr>
            <a:r>
              <a:rPr lang="en-US" dirty="0"/>
              <a:t>Class, method, namespace, and properties identifiers</a:t>
            </a:r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349250" lvl="1" indent="0">
              <a:buSzPts val="1600"/>
              <a:buNone/>
            </a:pPr>
            <a:endParaRPr lang="en-US" dirty="0"/>
          </a:p>
          <a:p>
            <a:pPr marL="692150" lvl="1">
              <a:buSzPts val="1600"/>
              <a:buFont typeface="+mj-lt"/>
              <a:buAutoNum type="arabicPeriod" startAt="2"/>
            </a:pPr>
            <a:r>
              <a:rPr lang="en-US" dirty="0"/>
              <a:t>Camel case </a:t>
            </a:r>
          </a:p>
          <a:p>
            <a:pPr marL="1092200" lvl="2" indent="-285750">
              <a:buSzPts val="1600"/>
            </a:pPr>
            <a:r>
              <a:rPr lang="en-US" dirty="0"/>
              <a:t>Hungarian notation </a:t>
            </a:r>
          </a:p>
          <a:p>
            <a:pPr marL="1092200" lvl="2" indent="-285750">
              <a:buSzPts val="1600"/>
            </a:pPr>
            <a:r>
              <a:rPr lang="en-US" dirty="0"/>
              <a:t>First letter of identifier lowercase; first letter of subsequent concatenated words capitalized</a:t>
            </a:r>
          </a:p>
          <a:p>
            <a:pPr marL="1092200" lvl="2" indent="-285750">
              <a:buSzPts val="1600"/>
            </a:pPr>
            <a:r>
              <a:rPr lang="en-US" dirty="0"/>
              <a:t>Variables and objects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Naming Conventions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F5C98-B8E0-49AC-A68C-49034653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99" y="2446529"/>
            <a:ext cx="4926803" cy="606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99B041-4200-47B3-BD5A-9E96503E5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941" y="5286796"/>
            <a:ext cx="4260117" cy="10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80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Examples of Valid Names (Identifiers)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6" descr="Table03-3">
            <a:extLst>
              <a:ext uri="{FF2B5EF4-FFF2-40B4-BE49-F238E27FC236}">
                <a16:creationId xmlns:a16="http://schemas.microsoft.com/office/drawing/2014/main" id="{1323270D-103E-4108-9329-BE03DD247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9"/>
          <a:stretch/>
        </p:blipFill>
        <p:spPr bwMode="auto">
          <a:xfrm>
            <a:off x="1281791" y="1746967"/>
            <a:ext cx="9628418" cy="285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Examples of Invalid Names (Identifiers)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12" descr="Table03-4">
            <a:extLst>
              <a:ext uri="{FF2B5EF4-FFF2-40B4-BE49-F238E27FC236}">
                <a16:creationId xmlns:a16="http://schemas.microsoft.com/office/drawing/2014/main" id="{3628C82D-9BD3-4526-81EE-B96F3CF04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5"/>
          <a:stretch/>
        </p:blipFill>
        <p:spPr bwMode="auto">
          <a:xfrm>
            <a:off x="1155989" y="1715503"/>
            <a:ext cx="9880021" cy="308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311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Area in computer memory where a value of a particular data type can be stored</a:t>
            </a:r>
          </a:p>
          <a:p>
            <a:pPr marL="1149350" lvl="2">
              <a:buSzPts val="1600"/>
            </a:pPr>
            <a:r>
              <a:rPr lang="en-US" dirty="0"/>
              <a:t>Declare a variable </a:t>
            </a:r>
          </a:p>
          <a:p>
            <a:pPr marL="1149350" lvl="2">
              <a:buSzPts val="1600"/>
            </a:pPr>
            <a:r>
              <a:rPr lang="en-US" dirty="0"/>
              <a:t>Allocate memory </a:t>
            </a:r>
          </a:p>
          <a:p>
            <a:pPr marL="1149350" lvl="2">
              <a:buSzPts val="1600"/>
            </a:pPr>
            <a:r>
              <a:rPr lang="en-US" dirty="0"/>
              <a:t>Syntax --- type identifier;</a:t>
            </a:r>
          </a:p>
          <a:p>
            <a:pPr marL="1149350" lvl="2">
              <a:buSzPts val="1600"/>
            </a:pPr>
            <a:endParaRPr lang="en-US" dirty="0"/>
          </a:p>
          <a:p>
            <a:pPr marL="692150" lvl="1">
              <a:buSzPts val="1600"/>
            </a:pPr>
            <a:r>
              <a:rPr lang="en-US" dirty="0"/>
              <a:t>Compile-time initialization </a:t>
            </a:r>
          </a:p>
          <a:p>
            <a:pPr marL="1149350" lvl="2">
              <a:buSzPts val="1600"/>
            </a:pPr>
            <a:r>
              <a:rPr lang="en-US" dirty="0"/>
              <a:t>Initialize a variable when it is declared</a:t>
            </a:r>
          </a:p>
          <a:p>
            <a:pPr marL="1149350" lvl="2">
              <a:buSzPts val="1600"/>
            </a:pPr>
            <a:r>
              <a:rPr lang="en-US" dirty="0"/>
              <a:t>Syntax --- type identifier = expression;  </a:t>
            </a:r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325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  <a:buFont typeface="+mj-lt"/>
              <a:buAutoNum type="arabicPeriod"/>
            </a:pPr>
            <a:r>
              <a:rPr lang="en-US" dirty="0"/>
              <a:t>Type</a:t>
            </a:r>
          </a:p>
          <a:p>
            <a:pPr marL="1149350" lvl="2">
              <a:buSzPts val="1600"/>
            </a:pPr>
            <a:r>
              <a:rPr lang="en-US" dirty="0"/>
              <a:t>C# has more than one type of number </a:t>
            </a:r>
          </a:p>
          <a:p>
            <a:pPr marL="1149350" lvl="2">
              <a:buSzPts val="1600"/>
            </a:pPr>
            <a:r>
              <a:rPr lang="en-US" dirty="0"/>
              <a:t>int type is a whole number </a:t>
            </a:r>
          </a:p>
          <a:p>
            <a:pPr marL="1149350" lvl="2">
              <a:buSzPts val="1600"/>
            </a:pPr>
            <a:r>
              <a:rPr lang="en-US" dirty="0"/>
              <a:t>floating-point types can have a fractional portion </a:t>
            </a:r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r>
              <a:rPr lang="en-US" dirty="0"/>
              <a:t>Types are actually implemented through classes </a:t>
            </a:r>
          </a:p>
          <a:p>
            <a:pPr marL="692150" lvl="1">
              <a:buSzPts val="1600"/>
            </a:pPr>
            <a:r>
              <a:rPr lang="en-US" dirty="0"/>
              <a:t>One-to-one correspondence between a class and a type</a:t>
            </a:r>
          </a:p>
          <a:p>
            <a:pPr marL="692150" lvl="1">
              <a:buSzPts val="1600"/>
            </a:pPr>
            <a:r>
              <a:rPr lang="en-US" dirty="0"/>
              <a:t>Simple data type such as int, implemented as a class </a:t>
            </a:r>
          </a:p>
          <a:p>
            <a:pPr marL="692150" lvl="1">
              <a:buSzPts val="1600"/>
            </a:pPr>
            <a:r>
              <a:rPr lang="en-US" dirty="0"/>
              <a:t>Instance of a class → object </a:t>
            </a:r>
          </a:p>
          <a:p>
            <a:pPr marL="692150" lvl="1">
              <a:buSzPts val="1600"/>
            </a:pPr>
            <a:r>
              <a:rPr lang="en-US" dirty="0"/>
              <a:t>A class includes more than just data </a:t>
            </a:r>
          </a:p>
          <a:p>
            <a:pPr marL="692150" lvl="1">
              <a:buSzPts val="1600"/>
            </a:pPr>
            <a:r>
              <a:rPr lang="en-US" dirty="0"/>
              <a:t>Encapsulation → packaging of data and behaviors into a single or unit → class </a:t>
            </a:r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Types, Classes, and Objects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46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Common Type System (CTS) </a:t>
            </a:r>
          </a:p>
          <a:p>
            <a:pPr marL="692150" lvl="1">
              <a:buSzPts val="1600"/>
            </a:pPr>
            <a:r>
              <a:rPr lang="en-US" dirty="0"/>
              <a:t>Divided into two major categories </a:t>
            </a:r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Predefined Data Types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20" descr="Fig03">
            <a:extLst>
              <a:ext uri="{FF2B5EF4-FFF2-40B4-BE49-F238E27FC236}">
                <a16:creationId xmlns:a16="http://schemas.microsoft.com/office/drawing/2014/main" id="{8FEFCB0E-1661-40F9-B769-9AC76B04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31" y="2311683"/>
            <a:ext cx="6651737" cy="313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60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9437" lvl="1" indent="-230187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Programming is a process of problem solving</a:t>
            </a:r>
          </a:p>
          <a:p>
            <a:pPr marL="579437" lvl="1" indent="-230187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How do you start?</a:t>
            </a:r>
          </a:p>
          <a:p>
            <a:pPr marL="579437" lvl="1" indent="-230187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Number of different approaches, or methodologies</a:t>
            </a:r>
          </a:p>
          <a:p>
            <a:pPr marL="579437" lvl="1" indent="-230187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dirty="0"/>
              <a:t>Successful problem solvers follow a methodical approach </a:t>
            </a:r>
          </a:p>
          <a:p>
            <a:pPr marL="579437" lvl="1" indent="-230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 dirty="0"/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Analyze the problem </a:t>
            </a:r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Design a solution</a:t>
            </a:r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Code the solution </a:t>
            </a:r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Implement the code</a:t>
            </a:r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Test and debug </a:t>
            </a:r>
          </a:p>
          <a:p>
            <a:pPr marL="571500" indent="-342900" eaLnBrk="1" hangingPunct="1">
              <a:spcBef>
                <a:spcPct val="60000"/>
              </a:spcBef>
              <a:buFont typeface="+mj-lt"/>
              <a:buAutoNum type="arabicPeriod"/>
            </a:pPr>
            <a:r>
              <a:rPr lang="en-US" altLang="en-US" sz="1600" dirty="0"/>
              <a:t>Use an iterative approach</a:t>
            </a:r>
          </a:p>
          <a:p>
            <a:pPr marL="579437" lvl="1" indent="-230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Software Development Process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Value and Reference Types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10" descr="Fig03">
            <a:extLst>
              <a:ext uri="{FF2B5EF4-FFF2-40B4-BE49-F238E27FC236}">
                <a16:creationId xmlns:a16="http://schemas.microsoft.com/office/drawing/2014/main" id="{4A54DFBE-FB5B-4417-A152-2650698B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255" y="1641459"/>
            <a:ext cx="9763490" cy="381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655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Fundamental or primitive data types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Value Types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8" name="Picture 13" descr="Fig03">
            <a:extLst>
              <a:ext uri="{FF2B5EF4-FFF2-40B4-BE49-F238E27FC236}">
                <a16:creationId xmlns:a16="http://schemas.microsoft.com/office/drawing/2014/main" id="{36FC61FD-E413-426D-8925-4A63436D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05" y="1999233"/>
            <a:ext cx="6242585" cy="411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330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Represents a string of Unicode characters</a:t>
            </a:r>
          </a:p>
          <a:p>
            <a:pPr marL="692150" lvl="1">
              <a:buSzPts val="1600"/>
            </a:pPr>
            <a:r>
              <a:rPr lang="en-US" dirty="0"/>
              <a:t>Strings</a:t>
            </a:r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endParaRPr lang="en-US" dirty="0"/>
          </a:p>
          <a:p>
            <a:pPr marL="1485900" lvl="3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485900" lvl="3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courseName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“C# Bootcamp”;</a:t>
            </a:r>
          </a:p>
          <a:p>
            <a:pPr marL="1485900" lvl="3" indent="0"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twoLines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“Line1\nLine2”;		</a:t>
            </a:r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Reference Types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28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Add the keyword const to a declaration</a:t>
            </a:r>
          </a:p>
          <a:p>
            <a:pPr marL="692150" lvl="1">
              <a:buSzPts val="1600"/>
            </a:pPr>
            <a:r>
              <a:rPr lang="en-US" dirty="0"/>
              <a:t>Value cannot be changed  </a:t>
            </a:r>
          </a:p>
          <a:p>
            <a:pPr marL="692150" lvl="1">
              <a:buSzPts val="1600"/>
            </a:pPr>
            <a:r>
              <a:rPr lang="en-US" dirty="0"/>
              <a:t>Standard naming convention </a:t>
            </a:r>
          </a:p>
          <a:p>
            <a:pPr marL="692150" lvl="1">
              <a:buSzPts val="1600"/>
            </a:pPr>
            <a:r>
              <a:rPr lang="en-US" dirty="0"/>
              <a:t>Syntax </a:t>
            </a:r>
          </a:p>
          <a:p>
            <a:pPr marL="1149350" lvl="2">
              <a:buSzPts val="1600"/>
            </a:pPr>
            <a:r>
              <a:rPr lang="en-US" dirty="0"/>
              <a:t>const type identifier = expression;</a:t>
            </a:r>
          </a:p>
          <a:p>
            <a:pPr marL="692150" lvl="1">
              <a:buSzPts val="1600"/>
            </a:pPr>
            <a:endParaRPr lang="en-US" dirty="0"/>
          </a:p>
          <a:p>
            <a:pPr marL="692150" lvl="1">
              <a:buSzPts val="1600"/>
            </a:pPr>
            <a:endParaRPr lang="en-US" dirty="0"/>
          </a:p>
          <a:p>
            <a:pPr marL="1943100" lvl="4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alt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double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TAX_RATE = 0.0675;  </a:t>
            </a:r>
          </a:p>
          <a:p>
            <a:pPr marL="1943100" lvl="4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alt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int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SPEED = 70;</a:t>
            </a:r>
          </a:p>
          <a:p>
            <a:pPr marL="1943100" lvl="4" indent="0">
              <a:lnSpc>
                <a:spcPct val="88000"/>
              </a:lnSpc>
              <a:spcBef>
                <a:spcPts val="700"/>
              </a:spcBef>
              <a:buNone/>
            </a:pPr>
            <a:r>
              <a:rPr lang="en-US" altLang="en-US" sz="2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char</a:t>
            </a: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HIGHEST_GRADE = ‘A’; </a:t>
            </a:r>
          </a:p>
          <a:p>
            <a:pPr marL="1485900" lvl="3" indent="0">
              <a:spcBef>
                <a:spcPct val="50000"/>
              </a:spcBef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Making Data Constant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10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Used to change the value of the variable</a:t>
            </a:r>
          </a:p>
          <a:p>
            <a:pPr marL="1149350" lvl="2">
              <a:buSzPts val="1600"/>
            </a:pPr>
            <a:r>
              <a:rPr lang="en-US" dirty="0"/>
              <a:t>Assignment operator (=)  </a:t>
            </a:r>
          </a:p>
          <a:p>
            <a:pPr marL="692150" lvl="1">
              <a:buSzPts val="1600"/>
            </a:pPr>
            <a:r>
              <a:rPr lang="en-US" dirty="0"/>
              <a:t>Syntax</a:t>
            </a:r>
          </a:p>
          <a:p>
            <a:pPr marL="1149350" lvl="2">
              <a:buSzPts val="1600"/>
            </a:pPr>
            <a:r>
              <a:rPr lang="en-US" dirty="0"/>
              <a:t>variable = expression; </a:t>
            </a:r>
          </a:p>
          <a:p>
            <a:pPr marL="692150" lvl="1">
              <a:buSzPts val="1600"/>
            </a:pPr>
            <a:r>
              <a:rPr lang="en-US" dirty="0"/>
              <a:t>Expression can be:</a:t>
            </a:r>
          </a:p>
          <a:p>
            <a:pPr marL="1149350" lvl="2">
              <a:buSzPts val="1600"/>
            </a:pPr>
            <a:r>
              <a:rPr lang="en-US" dirty="0"/>
              <a:t>Another variable</a:t>
            </a:r>
          </a:p>
          <a:p>
            <a:pPr marL="1149350" lvl="2">
              <a:buSzPts val="1600"/>
            </a:pPr>
            <a:r>
              <a:rPr lang="en-US" dirty="0"/>
              <a:t>Compatible literal value </a:t>
            </a:r>
          </a:p>
          <a:p>
            <a:pPr marL="1149350" lvl="2">
              <a:buSzPts val="1600"/>
            </a:pPr>
            <a:r>
              <a:rPr lang="en-US" dirty="0"/>
              <a:t>Mathematical equation</a:t>
            </a:r>
          </a:p>
          <a:p>
            <a:pPr marL="1149350" lvl="2">
              <a:buSzPts val="1600"/>
            </a:pPr>
            <a:r>
              <a:rPr lang="en-US" dirty="0"/>
              <a:t>Call to a method that returns a compatible value</a:t>
            </a:r>
          </a:p>
          <a:p>
            <a:pPr marL="1149350" lvl="2">
              <a:buSzPts val="1600"/>
            </a:pPr>
            <a:r>
              <a:rPr lang="en-US" dirty="0"/>
              <a:t>Combination of one or more items in this list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Assignment Statements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11" descr="Fig03">
            <a:extLst>
              <a:ext uri="{FF2B5EF4-FFF2-40B4-BE49-F238E27FC236}">
                <a16:creationId xmlns:a16="http://schemas.microsoft.com/office/drawing/2014/main" id="{B117377C-36FC-4E25-B2A8-0E1F16038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68" y="1088460"/>
            <a:ext cx="4018748" cy="514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933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Simplest form of an assignment statement</a:t>
            </a:r>
          </a:p>
          <a:p>
            <a:pPr marL="692150" lvl="1">
              <a:buSzPts val="1600"/>
            </a:pPr>
            <a:r>
              <a:rPr lang="en-US" dirty="0" err="1"/>
              <a:t>resultVariable</a:t>
            </a:r>
            <a:r>
              <a:rPr lang="en-US" dirty="0"/>
              <a:t> = operand1 operator operand2; </a:t>
            </a:r>
          </a:p>
          <a:p>
            <a:pPr marL="692150" lvl="1">
              <a:buSzPts val="1600"/>
            </a:pPr>
            <a:r>
              <a:rPr lang="en-US" dirty="0"/>
              <a:t>Readability</a:t>
            </a:r>
          </a:p>
          <a:p>
            <a:pPr marL="692150" lvl="1">
              <a:buSzPts val="1600"/>
            </a:pPr>
            <a:r>
              <a:rPr lang="en-US" dirty="0"/>
              <a:t>Space before and after every operator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Arithmetic Operations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8" name="Picture 13" descr="Table03-10">
            <a:extLst>
              <a:ext uri="{FF2B5EF4-FFF2-40B4-BE49-F238E27FC236}">
                <a16:creationId xmlns:a16="http://schemas.microsoft.com/office/drawing/2014/main" id="{6FA020E2-B6A4-470C-8E2D-791AB004AD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3"/>
          <a:stretch/>
        </p:blipFill>
        <p:spPr bwMode="auto">
          <a:xfrm>
            <a:off x="1555924" y="3113536"/>
            <a:ext cx="9080152" cy="233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5843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Modulus operator with negative values</a:t>
            </a:r>
          </a:p>
          <a:p>
            <a:pPr marL="692150" lvl="1">
              <a:buSzPts val="1600"/>
            </a:pPr>
            <a:r>
              <a:rPr lang="en-US" dirty="0"/>
              <a:t>Sign of the dividend determines the result</a:t>
            </a:r>
          </a:p>
          <a:p>
            <a:pPr marL="692150" lvl="1">
              <a:buSzPts val="1600"/>
            </a:pPr>
            <a:r>
              <a:rPr lang="en-US" dirty="0"/>
              <a:t>-3 % 5 = -3;          5 % -3 = 2;          -5 % -3 = -3; </a:t>
            </a:r>
          </a:p>
          <a:p>
            <a:pPr marL="349250" lvl="1" indent="0">
              <a:buSzPts val="1600"/>
              <a:buNone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7" descr="Fig03">
            <a:extLst>
              <a:ext uri="{FF2B5EF4-FFF2-40B4-BE49-F238E27FC236}">
                <a16:creationId xmlns:a16="http://schemas.microsoft.com/office/drawing/2014/main" id="{B794FADC-4913-41CA-94CF-FB413D57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11" y="2813485"/>
            <a:ext cx="5973378" cy="328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33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Plus (+) with string Identifiers</a:t>
            </a:r>
          </a:p>
          <a:p>
            <a:pPr marL="692150" lvl="1">
              <a:buSzPts val="1600"/>
            </a:pPr>
            <a:r>
              <a:rPr lang="en-US" dirty="0"/>
              <a:t>Concatenates operand2 onto end of operand1 </a:t>
            </a:r>
          </a:p>
          <a:p>
            <a:pPr marL="692150" lvl="1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Basic Arithmetic Operations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720F0-BF2B-456D-AF02-40CB1AD5E396}"/>
              </a:ext>
            </a:extLst>
          </p:cNvPr>
          <p:cNvSpPr txBox="1"/>
          <p:nvPr/>
        </p:nvSpPr>
        <p:spPr>
          <a:xfrm>
            <a:off x="927002" y="2302765"/>
            <a:ext cx="10350596" cy="2287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“Rochelle”;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“Howard”;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endParaRPr lang="en-US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fullName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firstName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“ “ +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lastName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781216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Implicit type coercion</a:t>
            </a:r>
          </a:p>
          <a:p>
            <a:pPr marL="692150" lvl="1">
              <a:buSzPts val="1600"/>
            </a:pPr>
            <a:r>
              <a:rPr lang="en-US" dirty="0"/>
              <a:t>Changes int data type into a double </a:t>
            </a:r>
          </a:p>
          <a:p>
            <a:pPr marL="692150" lvl="1">
              <a:buSzPts val="1600"/>
            </a:pPr>
            <a:r>
              <a:rPr lang="en-US" dirty="0"/>
              <a:t>No implicit conversion from double to int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Mixed Expressions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8" name="Picture 14" descr="Fig03">
            <a:extLst>
              <a:ext uri="{FF2B5EF4-FFF2-40B4-BE49-F238E27FC236}">
                <a16:creationId xmlns:a16="http://schemas.microsoft.com/office/drawing/2014/main" id="{0CA7ADC4-E1AC-455B-AAD2-539B6081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6" y="2683644"/>
            <a:ext cx="10200187" cy="236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00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SzPts val="1600"/>
            </a:pPr>
            <a:r>
              <a:rPr lang="en-US" dirty="0"/>
              <a:t>Explicit type coercion</a:t>
            </a:r>
          </a:p>
          <a:p>
            <a:pPr marL="1149350" lvl="2">
              <a:buSzPts val="1600"/>
            </a:pPr>
            <a:r>
              <a:rPr lang="en-US" dirty="0"/>
              <a:t>Cast</a:t>
            </a:r>
          </a:p>
          <a:p>
            <a:pPr marL="1149350" lvl="2">
              <a:buSzPts val="1600"/>
            </a:pPr>
            <a:r>
              <a:rPr lang="en-US" dirty="0"/>
              <a:t>(type) expression</a:t>
            </a:r>
          </a:p>
          <a:p>
            <a:pPr marL="1149350" lvl="2">
              <a:buSzPts val="1600"/>
            </a:pPr>
            <a:r>
              <a:rPr lang="en-US" dirty="0" err="1"/>
              <a:t>examAverage</a:t>
            </a:r>
            <a:r>
              <a:rPr lang="en-US" dirty="0"/>
              <a:t> = (exam1 + exam2 + exam3) / (double) count;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Mixed Expressions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Data Types and Expressions 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C61ED5B-DF58-4568-A48A-7878266BA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959" y="2930790"/>
            <a:ext cx="871027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value1 = 0,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anotherNumber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75;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value2 = 100.99,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anotherDouble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100;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value1 = (</a:t>
            </a: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)value2;	</a:t>
            </a:r>
            <a:r>
              <a:rPr lang="en-US" alt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value1 = 100 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value2 = (</a:t>
            </a:r>
            <a:r>
              <a:rPr lang="en-US" altLang="en-US" sz="20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anotherNumber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r>
              <a:rPr lang="en-US" altLang="en-US" sz="2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value2 = 75.0</a:t>
            </a:r>
          </a:p>
        </p:txBody>
      </p:sp>
    </p:spTree>
    <p:extLst>
      <p:ext uri="{BB962C8B-B14F-4D97-AF65-F5344CB8AC3E}">
        <p14:creationId xmlns:p14="http://schemas.microsoft.com/office/powerpoint/2010/main" val="259412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088460"/>
            <a:ext cx="5563356" cy="521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>
              <a:buClr>
                <a:schemeClr val="accent3"/>
              </a:buClr>
              <a:buSzPts val="1600"/>
              <a:buNone/>
            </a:pPr>
            <a:r>
              <a:rPr lang="en-US" dirty="0">
                <a:solidFill>
                  <a:schemeClr val="accent3"/>
                </a:solidFill>
              </a:rPr>
              <a:t>Structured Procedural Programming </a:t>
            </a:r>
          </a:p>
          <a:p>
            <a:pPr marL="1092200" lvl="2" indent="-285750">
              <a:buSzPts val="1600"/>
            </a:pPr>
            <a:r>
              <a:rPr lang="en-US" dirty="0"/>
              <a:t>Emerged in the 1970s </a:t>
            </a:r>
          </a:p>
          <a:p>
            <a:pPr marL="1092200" lvl="2" indent="-285750">
              <a:buSzPts val="1600"/>
            </a:pPr>
            <a:r>
              <a:rPr lang="en-US" dirty="0"/>
              <a:t>Associated with top-down design </a:t>
            </a:r>
          </a:p>
          <a:p>
            <a:pPr marL="1092200" lvl="2" indent="-285750">
              <a:buSzPts val="1600"/>
            </a:pPr>
            <a:r>
              <a:rPr lang="en-US" dirty="0"/>
              <a:t>Analogy of building a house</a:t>
            </a:r>
          </a:p>
          <a:p>
            <a:pPr marL="1092200" lvl="2" indent="-285750">
              <a:buSzPts val="1600"/>
            </a:pPr>
            <a:r>
              <a:rPr lang="en-US" dirty="0"/>
              <a:t>is process oriented—focusing on the processes that data undergoes from input until meaningful output is produced</a:t>
            </a:r>
          </a:p>
          <a:p>
            <a:pPr marL="1092200" lvl="2" indent="-285750">
              <a:buSzPts val="1600"/>
            </a:pPr>
            <a:r>
              <a:rPr lang="en-US" dirty="0"/>
              <a:t>This approach is very effective for small stand-alone applications</a:t>
            </a:r>
          </a:p>
          <a:p>
            <a:pPr marL="1092200" lvl="2" indent="-285750">
              <a:buSzPts val="1600"/>
            </a:pPr>
            <a:r>
              <a:rPr lang="en-US" dirty="0"/>
              <a:t>Write each of the subprograms as separate functions or methods invoked by a main controlling function or module</a:t>
            </a:r>
          </a:p>
          <a:p>
            <a:pPr marL="1549400" lvl="3" indent="-285750">
              <a:buSzPts val="1600"/>
            </a:pPr>
            <a:r>
              <a:rPr lang="en-US" dirty="0"/>
              <a:t>Drawbacks</a:t>
            </a:r>
          </a:p>
          <a:p>
            <a:pPr marL="2006600" lvl="4" indent="-285750">
              <a:buSzPts val="1600"/>
            </a:pPr>
            <a:r>
              <a:rPr lang="en-US" dirty="0"/>
              <a:t>During software maintenance, programs are more difficult to maintain </a:t>
            </a:r>
          </a:p>
          <a:p>
            <a:pPr marL="2006600" lvl="4" indent="-285750">
              <a:buSzPts val="1600"/>
            </a:pPr>
            <a:r>
              <a:rPr lang="en-US" dirty="0"/>
              <a:t>Less opportunity to reuse code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Programming Methodologies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8E4E3-4CD4-6AAF-E699-D1384540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33" y="711684"/>
            <a:ext cx="2180159" cy="53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3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0731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Demo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1EBE1A-C11A-42C5-AB28-FB46E0A5E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00" y="1088460"/>
            <a:ext cx="6350200" cy="499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77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08846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9250" lvl="1" indent="0">
              <a:buClr>
                <a:schemeClr val="accent3"/>
              </a:buClr>
              <a:buSzPts val="1600"/>
              <a:buNone/>
            </a:pPr>
            <a:r>
              <a:rPr lang="en-US" dirty="0">
                <a:solidFill>
                  <a:schemeClr val="accent3"/>
                </a:solidFill>
              </a:rPr>
              <a:t>Object-oriented</a:t>
            </a:r>
          </a:p>
          <a:p>
            <a:pPr marL="1149350" lvl="2">
              <a:buSzPts val="1600"/>
            </a:pPr>
            <a:r>
              <a:rPr lang="en-US" dirty="0"/>
              <a:t>Newer approach</a:t>
            </a:r>
          </a:p>
          <a:p>
            <a:pPr marL="1149350" lvl="2">
              <a:buSzPts val="1600"/>
            </a:pPr>
            <a:r>
              <a:rPr lang="en-US" dirty="0"/>
              <a:t>Construct complex systems that model real-world entities </a:t>
            </a:r>
          </a:p>
          <a:p>
            <a:pPr marL="1149350" lvl="2">
              <a:buSzPts val="1600"/>
            </a:pPr>
            <a:r>
              <a:rPr lang="en-US" dirty="0"/>
              <a:t>Facilitates designing components </a:t>
            </a:r>
          </a:p>
          <a:p>
            <a:pPr marL="1149350" lvl="2">
              <a:buSzPts val="1600"/>
            </a:pPr>
            <a:r>
              <a:rPr lang="en-US" dirty="0"/>
              <a:t>Assumption is that the world contains a number of entities that can be identified and described</a:t>
            </a:r>
          </a:p>
          <a:p>
            <a:pPr marL="1149350" lvl="2">
              <a:buSzPts val="1600"/>
            </a:pPr>
            <a:r>
              <a:rPr lang="en-US" dirty="0"/>
              <a:t>With object-oriented analysis, design, and programming, the focus is on determining the objects you want to manipulate rather than the processes or logic required to manipulate the data. </a:t>
            </a:r>
          </a:p>
          <a:p>
            <a:pPr marL="692150" lvl="1">
              <a:buSzPts val="1600"/>
              <a:buFont typeface="+mj-lt"/>
              <a:buAutoNum type="arabicPeriod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Programming Methodologies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40928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buClr>
                <a:schemeClr val="accent3"/>
              </a:buClr>
              <a:buSzPts val="1600"/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Abstraction</a:t>
            </a:r>
          </a:p>
          <a:p>
            <a:pPr marL="1149350" lvl="2">
              <a:buClr>
                <a:schemeClr val="accent3"/>
              </a:buClr>
              <a:buSzPts val="1600"/>
            </a:pPr>
            <a:r>
              <a:rPr lang="en-US" dirty="0"/>
              <a:t>Through abstracting, determine attributes (data) and behaviors (processes on the data) of the entities</a:t>
            </a:r>
          </a:p>
          <a:p>
            <a:pPr marL="692150" lvl="1">
              <a:buClr>
                <a:schemeClr val="accent3"/>
              </a:buClr>
              <a:buSzPts val="1600"/>
              <a:buFont typeface="+mj-lt"/>
              <a:buAutoNum type="arabicPeriod"/>
            </a:pPr>
            <a:endParaRPr lang="en-US" b="1" dirty="0"/>
          </a:p>
          <a:p>
            <a:pPr marL="692150" lvl="1">
              <a:buClr>
                <a:schemeClr val="accent3"/>
              </a:buClr>
              <a:buSzPts val="1600"/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Encapsulation</a:t>
            </a:r>
          </a:p>
          <a:p>
            <a:pPr marL="1149350" lvl="2">
              <a:buClr>
                <a:schemeClr val="accent3"/>
              </a:buClr>
              <a:buSzPts val="1600"/>
            </a:pPr>
            <a:r>
              <a:rPr lang="en-US" dirty="0"/>
              <a:t>Combine attributes and behaviors to form a class</a:t>
            </a:r>
          </a:p>
          <a:p>
            <a:pPr marL="692150" lvl="1">
              <a:buClr>
                <a:schemeClr val="accent3"/>
              </a:buClr>
              <a:buSzPts val="1600"/>
              <a:buFont typeface="+mj-lt"/>
              <a:buAutoNum type="arabicPeriod"/>
            </a:pPr>
            <a:endParaRPr lang="en-US" b="1" dirty="0"/>
          </a:p>
          <a:p>
            <a:pPr marL="692150" lvl="1">
              <a:buClr>
                <a:schemeClr val="accent3"/>
              </a:buClr>
              <a:buSzPts val="1600"/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Polymorphism</a:t>
            </a:r>
          </a:p>
          <a:p>
            <a:pPr marL="1149350" lvl="2">
              <a:buSzPts val="1600"/>
            </a:pPr>
            <a:r>
              <a:rPr lang="en-US" dirty="0"/>
              <a:t>Methods of parent and subclasses can have the same name, but offer different functionality</a:t>
            </a:r>
          </a:p>
          <a:p>
            <a:pPr marL="1149350" lvl="2">
              <a:buSzPts val="1600"/>
            </a:pPr>
            <a:r>
              <a:rPr lang="en-US" dirty="0"/>
              <a:t>Invoke methods of the same name on objects of different classes and have the correct method executed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Programming Methodologies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391716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1940s: Programmers toggled switches on the front of computers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1950s: Assembly languages replaced the binary notation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Late 1950s: High-level languages came into existence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Today: More than 2,000 high-level languages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Noteworthy high-level programming languages are C, C++, Visual Basic, Java, and C#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The Evolution of C# and .NET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3980671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One of the newest programming languages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Conforms closely to C and C++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Has the rapid graphical user interface (GUI) features of previous versions of Visual Basic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Has the added power of C++ </a:t>
            </a:r>
          </a:p>
          <a:p>
            <a:pPr marL="692150" lvl="1">
              <a:lnSpc>
                <a:spcPct val="200000"/>
              </a:lnSpc>
              <a:buSzPts val="1600"/>
            </a:pPr>
            <a:r>
              <a:rPr lang="en-US" dirty="0"/>
              <a:t>Has the object-oriented class libraries similar to Java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C#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r>
              <a:rPr lang="en-PH" sz="1050" dirty="0">
                <a:solidFill>
                  <a:schemeClr val="accent3"/>
                </a:solidFill>
              </a:rPr>
              <a:t> to C#</a:t>
            </a:r>
          </a:p>
        </p:txBody>
      </p:sp>
    </p:spTree>
    <p:extLst>
      <p:ext uri="{BB962C8B-B14F-4D97-AF65-F5344CB8AC3E}">
        <p14:creationId xmlns:p14="http://schemas.microsoft.com/office/powerpoint/2010/main" val="3898775051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2469</Words>
  <Application>Microsoft Office PowerPoint</Application>
  <PresentationFormat>Widescreen</PresentationFormat>
  <Paragraphs>498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Courier New</vt:lpstr>
      <vt:lpstr>Times New Roman</vt:lpstr>
      <vt:lpstr>Arial</vt:lpstr>
      <vt:lpstr>Cambria</vt:lpstr>
      <vt:lpstr>Wingdings</vt:lpstr>
      <vt:lpstr>[CSV] Office Theme</vt:lpstr>
      <vt:lpstr>C# Bootcamp</vt:lpstr>
      <vt:lpstr>Module Objectives</vt:lpstr>
      <vt:lpstr>Introduction to C#</vt:lpstr>
      <vt:lpstr>Software Development Process</vt:lpstr>
      <vt:lpstr>Programming Methodologies </vt:lpstr>
      <vt:lpstr>Programming Methodologies </vt:lpstr>
      <vt:lpstr>Programming Methodologies</vt:lpstr>
      <vt:lpstr>The Evolution of C# and .NET </vt:lpstr>
      <vt:lpstr>C#</vt:lpstr>
      <vt:lpstr>.Net</vt:lpstr>
      <vt:lpstr>C# Relationship to .NET</vt:lpstr>
      <vt:lpstr>Types of Applications Developed with C#</vt:lpstr>
      <vt:lpstr>Web Applications</vt:lpstr>
      <vt:lpstr>Windows Applications</vt:lpstr>
      <vt:lpstr>Console Applications</vt:lpstr>
      <vt:lpstr>Elements of a C# Program</vt:lpstr>
      <vt:lpstr>Comments</vt:lpstr>
      <vt:lpstr>Inline Comments</vt:lpstr>
      <vt:lpstr>Multiline Comments</vt:lpstr>
      <vt:lpstr>XML Documentation Comments </vt:lpstr>
      <vt:lpstr>using Directive</vt:lpstr>
      <vt:lpstr>namespace</vt:lpstr>
      <vt:lpstr>class</vt:lpstr>
      <vt:lpstr>Main()</vt:lpstr>
      <vt:lpstr>Method Calls</vt:lpstr>
      <vt:lpstr>Program Statements</vt:lpstr>
      <vt:lpstr>Program Statements</vt:lpstr>
      <vt:lpstr>C# Elements </vt:lpstr>
      <vt:lpstr>Create Console Application</vt:lpstr>
      <vt:lpstr>Programming Message Example </vt:lpstr>
      <vt:lpstr>Data Types and Expressions</vt:lpstr>
      <vt:lpstr>Identifier</vt:lpstr>
      <vt:lpstr>Reserved Words in C# </vt:lpstr>
      <vt:lpstr>Naming Conventions </vt:lpstr>
      <vt:lpstr>Examples of Valid Names (Identifiers) </vt:lpstr>
      <vt:lpstr>Examples of Invalid Names (Identifiers)</vt:lpstr>
      <vt:lpstr>Variables</vt:lpstr>
      <vt:lpstr>Types, Classes, and Objects</vt:lpstr>
      <vt:lpstr>Predefined Data Types </vt:lpstr>
      <vt:lpstr>Value and Reference Types </vt:lpstr>
      <vt:lpstr>Value Types</vt:lpstr>
      <vt:lpstr>Reference Types</vt:lpstr>
      <vt:lpstr>Making Data Constant</vt:lpstr>
      <vt:lpstr>Assignment Statements</vt:lpstr>
      <vt:lpstr>Arithmetic Operations </vt:lpstr>
      <vt:lpstr>Basic Arithmetic Operations</vt:lpstr>
      <vt:lpstr>Basic Arithmetic Operations</vt:lpstr>
      <vt:lpstr>Mixed Expressions</vt:lpstr>
      <vt:lpstr>Mixed Expressions</vt:lpstr>
      <vt:lpstr>Demo</vt:lpstr>
      <vt:lpstr>Problem Statement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dc:creator>Gennesis Joy Ceredon</dc:creator>
  <cp:lastModifiedBy>Gennesis Joy Ceredon</cp:lastModifiedBy>
  <cp:revision>24</cp:revision>
  <dcterms:modified xsi:type="dcterms:W3CDTF">2022-06-10T09:17:39Z</dcterms:modified>
</cp:coreProperties>
</file>